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8" r:id="rId12"/>
    <p:sldId id="296" r:id="rId13"/>
    <p:sldId id="299" r:id="rId14"/>
    <p:sldId id="297" r:id="rId15"/>
    <p:sldId id="300" r:id="rId16"/>
    <p:sldId id="301" r:id="rId17"/>
    <p:sldId id="302" r:id="rId18"/>
    <p:sldId id="287" r:id="rId19"/>
    <p:sldId id="26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7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.Izvor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https://pixabay.com/photos/volga-river-plyos-landscape-nature-4567834/ (datum izdavanja: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224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https://pixabay.com/photos/lake-ladoga-landscape-summer-3986858/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268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U prostranoj Istočnoeuropskoj nizini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E9F86D6-0AF9-4EB4-8E12-B3DC079DE179}"/>
              </a:ext>
            </a:extLst>
          </p:cNvPr>
          <p:cNvSpPr txBox="1"/>
          <p:nvPr/>
        </p:nvSpPr>
        <p:spPr>
          <a:xfrm>
            <a:off x="337351" y="1367161"/>
            <a:ext cx="387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ISTOČNA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29E3CFC-78D6-4665-B55D-652494D69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9134" y="1568175"/>
            <a:ext cx="6434666" cy="4264454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EEBDF57F-4CF2-4416-A621-0CE1E67B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Zanimljivost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A099417-A728-411F-AF16-91262A1B7F25}"/>
              </a:ext>
            </a:extLst>
          </p:cNvPr>
          <p:cNvSpPr txBox="1"/>
          <p:nvPr/>
        </p:nvSpPr>
        <p:spPr>
          <a:xfrm>
            <a:off x="838200" y="2889956"/>
            <a:ext cx="36773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Pročitajte tekst na str. 203 u udžbeniku.</a:t>
            </a:r>
          </a:p>
          <a:p>
            <a:endParaRPr lang="hr-HR" sz="2400" i="1" dirty="0"/>
          </a:p>
          <a:p>
            <a:r>
              <a:rPr lang="hr-HR" sz="2400" i="1" dirty="0"/>
              <a:t>Izdvojite 3 najzanimljivije činjenice koje ste saznali iz teksta.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04194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E0B053E-445F-44C4-B908-0C8D28F4C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08" y="2235832"/>
            <a:ext cx="5393925" cy="3304640"/>
          </a:xfrm>
        </p:spPr>
        <p:txBody>
          <a:bodyPr>
            <a:normAutofit/>
          </a:bodyPr>
          <a:lstStyle/>
          <a:p>
            <a:r>
              <a:rPr lang="hr-HR" sz="2400" b="1" dirty="0"/>
              <a:t>klima:  vlažna snježno-šumska, krajnji dijelovi klima tundre, a južni dijelovi stepsku klimu (manje područje uz Kaspijsko jezero ima pustinjsku klimu)</a:t>
            </a:r>
          </a:p>
          <a:p>
            <a:pPr marL="0" indent="0">
              <a:buNone/>
            </a:pPr>
            <a:endParaRPr lang="hr-HR" sz="2400" b="1" dirty="0"/>
          </a:p>
          <a:p>
            <a:pPr marL="0" indent="0">
              <a:buNone/>
            </a:pPr>
            <a:r>
              <a:rPr lang="hr-HR" sz="2400" i="1" dirty="0"/>
              <a:t>Prisjetite se obilježja ovih klima.</a:t>
            </a:r>
          </a:p>
          <a:p>
            <a:pPr marL="0" indent="0">
              <a:buNone/>
            </a:pPr>
            <a:endParaRPr lang="hr-HR" sz="2400" b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143E4B6-B244-4DF3-A258-DD8B3FF2F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744" y="2636667"/>
            <a:ext cx="3295650" cy="4018348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F6E34FA-E720-4DA3-AA8C-163D33A782EE}"/>
              </a:ext>
            </a:extLst>
          </p:cNvPr>
          <p:cNvSpPr txBox="1"/>
          <p:nvPr/>
        </p:nvSpPr>
        <p:spPr>
          <a:xfrm>
            <a:off x="4708127" y="5687082"/>
            <a:ext cx="3571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err="1"/>
              <a:t>merzlota</a:t>
            </a:r>
            <a:r>
              <a:rPr lang="hr-HR" sz="2400" b="1" dirty="0"/>
              <a:t> (</a:t>
            </a:r>
            <a:r>
              <a:rPr lang="hr-HR" sz="2400" b="1" dirty="0" err="1"/>
              <a:t>permafrost</a:t>
            </a:r>
            <a:r>
              <a:rPr lang="hr-HR" sz="2400" b="1" dirty="0"/>
              <a:t>) – trajno smrznuto tlo </a:t>
            </a:r>
          </a:p>
        </p:txBody>
      </p:sp>
      <p:sp>
        <p:nvSpPr>
          <p:cNvPr id="5" name="Naslov 2">
            <a:extLst>
              <a:ext uri="{FF2B5EF4-FFF2-40B4-BE49-F238E27FC236}">
                <a16:creationId xmlns:a16="http://schemas.microsoft.com/office/drawing/2014/main" id="{FFDCEF88-9F9C-42FC-A41F-4FE34D71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73" y="1318354"/>
            <a:ext cx="10515600" cy="770868"/>
          </a:xfrm>
        </p:spPr>
        <p:txBody>
          <a:bodyPr/>
          <a:lstStyle/>
          <a:p>
            <a:r>
              <a:rPr lang="hr-HR" dirty="0"/>
              <a:t>Klima, rijeke i jezera</a:t>
            </a:r>
          </a:p>
        </p:txBody>
      </p:sp>
    </p:spTree>
    <p:extLst>
      <p:ext uri="{BB962C8B-B14F-4D97-AF65-F5344CB8AC3E}">
        <p14:creationId xmlns:p14="http://schemas.microsoft.com/office/powerpoint/2010/main" val="473600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F640BE0F-5628-4804-868C-284C040CA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34" y="94304"/>
            <a:ext cx="4851578" cy="6669391"/>
          </a:xfrm>
          <a:prstGeom prst="rect">
            <a:avLst/>
          </a:prstGeom>
        </p:spPr>
      </p:pic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AEF4535A-D858-49B1-BCF0-933CC8D12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80" y="1636973"/>
            <a:ext cx="5171983" cy="3304640"/>
          </a:xfrm>
        </p:spPr>
        <p:txBody>
          <a:bodyPr>
            <a:normAutofit fontScale="85000" lnSpcReduction="20000"/>
          </a:bodyPr>
          <a:lstStyle/>
          <a:p>
            <a:r>
              <a:rPr lang="hr-HR" sz="2600" b="1" dirty="0"/>
              <a:t>zajedničko djelovanje prirodno-geografskih čimbenika rezultiralo je oblikovanjem klimatsko-vegetacijskih pojaseva</a:t>
            </a:r>
          </a:p>
          <a:p>
            <a:pPr marL="0" indent="0">
              <a:buNone/>
            </a:pPr>
            <a:endParaRPr lang="hr-HR" sz="2600" i="1" dirty="0"/>
          </a:p>
          <a:p>
            <a:pPr marL="0" indent="0">
              <a:buNone/>
            </a:pPr>
            <a:r>
              <a:rPr lang="hr-HR" sz="2600" i="1" dirty="0"/>
              <a:t>Pomoću tematske karte izdvojite klimatsko-vegetacijske pojaseve Istočne Europe. Povežite ih s klimama u kojima su raspoređeni.</a:t>
            </a:r>
          </a:p>
          <a:p>
            <a:pPr marL="0" indent="0">
              <a:buNone/>
            </a:pPr>
            <a:endParaRPr lang="hr-HR" sz="2600" i="1" dirty="0"/>
          </a:p>
          <a:p>
            <a:pPr marL="0" indent="0">
              <a:buNone/>
            </a:pPr>
            <a:r>
              <a:rPr lang="hr-HR" sz="2600" i="1" dirty="0"/>
              <a:t>Koji prostori Istočne Europe su suši i zašto?</a:t>
            </a:r>
          </a:p>
          <a:p>
            <a:pPr marL="0" indent="0">
              <a:buNone/>
            </a:pPr>
            <a:endParaRPr lang="hr-HR" sz="2400" i="1" dirty="0"/>
          </a:p>
        </p:txBody>
      </p:sp>
    </p:spTree>
    <p:extLst>
      <p:ext uri="{BB962C8B-B14F-4D97-AF65-F5344CB8AC3E}">
        <p14:creationId xmlns:p14="http://schemas.microsoft.com/office/powerpoint/2010/main" val="402626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053D7ED-D27C-4B5E-9128-0FB620B8C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255" y="1146166"/>
            <a:ext cx="5566299" cy="5299024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A2619BC-C0D4-4B73-8249-F70F61BF78C0}"/>
              </a:ext>
            </a:extLst>
          </p:cNvPr>
          <p:cNvSpPr txBox="1"/>
          <p:nvPr/>
        </p:nvSpPr>
        <p:spPr>
          <a:xfrm>
            <a:off x="6702639" y="1890944"/>
            <a:ext cx="4722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Pročitajte tekst na str.205 te svakom klimatsko-vegetacijskom pojasu odredite gospodarsku valorizaciju. </a:t>
            </a:r>
          </a:p>
        </p:txBody>
      </p:sp>
    </p:spTree>
    <p:extLst>
      <p:ext uri="{BB962C8B-B14F-4D97-AF65-F5344CB8AC3E}">
        <p14:creationId xmlns:p14="http://schemas.microsoft.com/office/powerpoint/2010/main" val="1972692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75C83E0B-F310-438F-93AB-6783ACD1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41" y="1249513"/>
            <a:ext cx="10515600" cy="770868"/>
          </a:xfrm>
        </p:spPr>
        <p:txBody>
          <a:bodyPr/>
          <a:lstStyle/>
          <a:p>
            <a:r>
              <a:rPr lang="hr-HR" dirty="0"/>
              <a:t>Najdulje europske rijeke</a:t>
            </a:r>
          </a:p>
        </p:txBody>
      </p:sp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67BDB720-AF84-42CF-8555-277806666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8481" y="172335"/>
            <a:ext cx="4757878" cy="6513329"/>
          </a:xfr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0B8F7C5-05A6-4114-8306-A4DF292CA283}"/>
              </a:ext>
            </a:extLst>
          </p:cNvPr>
          <p:cNvSpPr txBox="1"/>
          <p:nvPr/>
        </p:nvSpPr>
        <p:spPr>
          <a:xfrm>
            <a:off x="346229" y="1942269"/>
            <a:ext cx="54153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Prisjetite se: </a:t>
            </a:r>
          </a:p>
          <a:p>
            <a:r>
              <a:rPr lang="hr-HR" sz="2000" i="1" dirty="0"/>
              <a:t>Koja je najdulja rijeka Europe?</a:t>
            </a:r>
          </a:p>
          <a:p>
            <a:endParaRPr lang="hr-HR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/>
              <a:t>Volga – najveće porječje i najdulja rijeka, delta, važan plovni put, umjetna jezera (hidroenergija), navodnjavanje</a:t>
            </a:r>
            <a:endParaRPr lang="hr-HR" sz="2000" dirty="0"/>
          </a:p>
          <a:p>
            <a:r>
              <a:rPr lang="hr-HR" sz="2000" i="1" dirty="0"/>
              <a:t>Koji su negativni učinci vidljivi na Volgi nakon gradnje brana?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1" dirty="0"/>
              <a:t>Ural – delta, Kaspijsko jezero (zatvoreni slijev), hidroenergija, navodnjavanje i ribarstvo</a:t>
            </a:r>
          </a:p>
          <a:p>
            <a:r>
              <a:rPr lang="hr-HR" sz="2000" i="1" dirty="0"/>
              <a:t>Gdje izvire Ural?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1" dirty="0"/>
              <a:t>Don – kanal Volga-Don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1" dirty="0"/>
              <a:t>Pečora – prašuma, nalazišta nafte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1" dirty="0"/>
              <a:t>Sjeverna Dvina – splavarenje, plovna, kanal Baltik-Volga</a:t>
            </a:r>
          </a:p>
          <a:p>
            <a:endParaRPr lang="hr-HR" dirty="0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CCB96E65-CBAE-46B8-8718-E82BBCCF4230}"/>
              </a:ext>
            </a:extLst>
          </p:cNvPr>
          <p:cNvSpPr/>
          <p:nvPr/>
        </p:nvSpPr>
        <p:spPr>
          <a:xfrm>
            <a:off x="10351363" y="4074850"/>
            <a:ext cx="435006" cy="51429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8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74A79E7-CD3D-4B68-AE99-3220328C5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1" r="3094" b="2029"/>
          <a:stretch/>
        </p:blipFill>
        <p:spPr>
          <a:xfrm>
            <a:off x="7981024" y="378118"/>
            <a:ext cx="3586580" cy="596053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38C8010-13BC-43B9-8FEC-28B70398D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98" y="3651529"/>
            <a:ext cx="7708777" cy="293232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D20312A-4359-4820-BCC3-4AF5F0DDB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415" y="274145"/>
            <a:ext cx="2990850" cy="32385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2D90287-B758-453F-9AB2-2D1EA5E53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68" y="119885"/>
            <a:ext cx="3711493" cy="323850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65D4620B-BF27-424B-8E38-0DA9CC3D18AB}"/>
              </a:ext>
            </a:extLst>
          </p:cNvPr>
          <p:cNvSpPr txBox="1"/>
          <p:nvPr/>
        </p:nvSpPr>
        <p:spPr>
          <a:xfrm>
            <a:off x="246469" y="3358387"/>
            <a:ext cx="1759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Delta Volge</a:t>
            </a:r>
          </a:p>
        </p:txBody>
      </p:sp>
    </p:spTree>
    <p:extLst>
      <p:ext uri="{BB962C8B-B14F-4D97-AF65-F5344CB8AC3E}">
        <p14:creationId xmlns:p14="http://schemas.microsoft.com/office/powerpoint/2010/main" val="275956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1E55F19-A4DB-4FBA-835C-7CCB5601E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8" y="2427086"/>
            <a:ext cx="5065450" cy="3304640"/>
          </a:xfrm>
        </p:spPr>
        <p:txBody>
          <a:bodyPr/>
          <a:lstStyle/>
          <a:p>
            <a:r>
              <a:rPr lang="hr-HR" sz="2400" b="1" dirty="0"/>
              <a:t>plovidba, smještaj industrije i naselja, ribarstvo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400" i="1" dirty="0"/>
              <a:t>Na geografskoj karti pronađite umjetna i prirodna jezera Istočne Europe.</a:t>
            </a:r>
          </a:p>
          <a:p>
            <a:pPr marL="0" indent="0">
              <a:buNone/>
            </a:pPr>
            <a:r>
              <a:rPr lang="hr-HR" sz="2400" i="1" dirty="0"/>
              <a:t>Na kojoj rijeci ima najviše umjetnih jezera?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E00FA41-7A88-4B91-931D-202F5CA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02" y="1423269"/>
            <a:ext cx="10515600" cy="770868"/>
          </a:xfrm>
        </p:spPr>
        <p:txBody>
          <a:bodyPr/>
          <a:lstStyle/>
          <a:p>
            <a:r>
              <a:rPr lang="hr-HR" dirty="0"/>
              <a:t>Jezera </a:t>
            </a:r>
          </a:p>
        </p:txBody>
      </p:sp>
      <p:pic>
        <p:nvPicPr>
          <p:cNvPr id="5" name="Slika 4" descr="Slika na kojoj se prikazuje voda, stablo, na otvorenom, jezero&#10;&#10;Opis je automatski generiran">
            <a:extLst>
              <a:ext uri="{FF2B5EF4-FFF2-40B4-BE49-F238E27FC236}">
                <a16:creationId xmlns:a16="http://schemas.microsoft.com/office/drawing/2014/main" id="{0372DEF4-4CEB-4AD0-827B-322D328B7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502" y="1663454"/>
            <a:ext cx="5852160" cy="38862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6C17FA3-18A6-4386-AD87-2C74ED362AD7}"/>
              </a:ext>
            </a:extLst>
          </p:cNvPr>
          <p:cNvSpPr txBox="1"/>
          <p:nvPr/>
        </p:nvSpPr>
        <p:spPr>
          <a:xfrm>
            <a:off x="5818058" y="5521453"/>
            <a:ext cx="107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Ladoga</a:t>
            </a:r>
          </a:p>
        </p:txBody>
      </p:sp>
    </p:spTree>
    <p:extLst>
      <p:ext uri="{BB962C8B-B14F-4D97-AF65-F5344CB8AC3E}">
        <p14:creationId xmlns:p14="http://schemas.microsoft.com/office/powerpoint/2010/main" val="118119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C3BAB0D-EB42-43A9-8EED-91399904C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6803" y="1152121"/>
            <a:ext cx="3435197" cy="3626042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FF49FB-88E7-4D4C-B4AE-C629111A1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9" b="10672"/>
          <a:stretch/>
        </p:blipFill>
        <p:spPr>
          <a:xfrm>
            <a:off x="3435198" y="212633"/>
            <a:ext cx="5010426" cy="32163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9345447-6FBF-4210-BC5D-C37196C3A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199" y="3593309"/>
            <a:ext cx="5087364" cy="317902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8BA06ED8-2AE9-49A2-8F40-4B6BFB853225}"/>
              </a:ext>
            </a:extLst>
          </p:cNvPr>
          <p:cNvSpPr txBox="1"/>
          <p:nvPr/>
        </p:nvSpPr>
        <p:spPr>
          <a:xfrm>
            <a:off x="213064" y="1464816"/>
            <a:ext cx="264554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Pogledajte tablice. Koja tablica prikazuje prirodna, a koja umetna jezera. </a:t>
            </a:r>
          </a:p>
          <a:p>
            <a:r>
              <a:rPr lang="hr-HR" sz="2000" i="1" dirty="0"/>
              <a:t>Koje je najveće prirodno jezero Europe?</a:t>
            </a:r>
          </a:p>
          <a:p>
            <a:r>
              <a:rPr lang="hr-HR" sz="2000" i="1" dirty="0"/>
              <a:t>Koje je najveće umjetno jezero Europe?</a:t>
            </a:r>
          </a:p>
          <a:p>
            <a:r>
              <a:rPr lang="hr-HR" sz="2000" i="1" dirty="0"/>
              <a:t>U koje dvije regije Europe se nalaze najveća jezera?</a:t>
            </a:r>
          </a:p>
          <a:p>
            <a:r>
              <a:rPr lang="hr-HR" sz="2000" i="1" dirty="0"/>
              <a:t>Kako su nastala prirodna jezera u tablici?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89083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152-158.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634768"/>
              </p:ext>
            </p:extLst>
          </p:nvPr>
        </p:nvGraphicFramePr>
        <p:xfrm>
          <a:off x="4856085" y="1499015"/>
          <a:ext cx="7102135" cy="39074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6869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394032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1017916">
                <a:tc>
                  <a:txBody>
                    <a:bodyPr/>
                    <a:lstStyle/>
                    <a:p>
                      <a:r>
                        <a:rPr lang="pl-PL" sz="1400" b="0" u="none" strike="noStrike" baseline="0" dirty="0">
                          <a:solidFill>
                            <a:srgbClr val="231F20"/>
                          </a:solidFill>
                        </a:rPr>
                        <a:t>Opisati geografski položaj, prostranost i kontinentalnost regije Istočna Europa.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017916">
                <a:tc>
                  <a:txBody>
                    <a:bodyPr/>
                    <a:lstStyle/>
                    <a:p>
                      <a:r>
                        <a:rPr lang="hr-HR" sz="1400" b="0" u="none" strike="noStrike" baseline="0" dirty="0">
                          <a:solidFill>
                            <a:srgbClr val="231F20"/>
                          </a:solidFill>
                        </a:rPr>
                        <a:t>Opisati veličinu i značenje Istočnoeuropske nizine.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1477620">
                <a:tc>
                  <a:txBody>
                    <a:bodyPr/>
                    <a:lstStyle/>
                    <a:p>
                      <a:r>
                        <a:rPr lang="pl-PL" sz="1400" b="0" u="none" strike="noStrike" baseline="0" dirty="0">
                          <a:solidFill>
                            <a:srgbClr val="231F20"/>
                          </a:solidFill>
                        </a:rPr>
                        <a:t>Navesti i na geografskoj karti pokazati najvažnije rijeke i jezera te </a:t>
                      </a:r>
                      <a:r>
                        <a:rPr lang="hr-HR" sz="1400" b="0" u="none" strike="noStrike" baseline="0" dirty="0">
                          <a:solidFill>
                            <a:srgbClr val="231F20"/>
                          </a:solidFill>
                        </a:rPr>
                        <a:t>objasniti njihovo vrednovanje.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75852FE-7547-4DBB-B134-1BC4A2766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4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pl-PL" sz="2400" b="0" i="0" u="none" strike="noStrike" baseline="0" dirty="0">
                <a:solidFill>
                  <a:srgbClr val="231F20"/>
                </a:solidFill>
              </a:rPr>
              <a:t>opisati geografski položaj, prostranost i kontinentalnost regije Istočna Europa.</a:t>
            </a:r>
          </a:p>
          <a:p>
            <a:pPr algn="l"/>
            <a:r>
              <a:rPr lang="hr-HR" sz="2400" dirty="0">
                <a:solidFill>
                  <a:srgbClr val="636467"/>
                </a:solidFill>
              </a:rPr>
              <a:t>Učenik će</a:t>
            </a:r>
            <a:r>
              <a:rPr lang="hr-HR" sz="2400" b="0" i="0" u="none" strike="noStrike" baseline="0" dirty="0">
                <a:solidFill>
                  <a:srgbClr val="636467"/>
                </a:solidFill>
              </a:rPr>
              <a:t> </a:t>
            </a:r>
            <a:r>
              <a:rPr lang="hr-HR" sz="2400" b="0" i="0" u="none" strike="noStrike" baseline="0" dirty="0">
                <a:solidFill>
                  <a:srgbClr val="231F20"/>
                </a:solidFill>
              </a:rPr>
              <a:t>opisati veličinu i značenje Istočnoeuropske nizine.</a:t>
            </a:r>
          </a:p>
          <a:p>
            <a:pPr algn="l"/>
            <a:r>
              <a:rPr lang="pl-PL" sz="2400" dirty="0">
                <a:solidFill>
                  <a:srgbClr val="636467"/>
                </a:solidFill>
              </a:rPr>
              <a:t>Učenik će </a:t>
            </a:r>
            <a:r>
              <a:rPr lang="pl-PL" sz="2400" b="0" i="0" u="none" strike="noStrike" baseline="0" dirty="0">
                <a:solidFill>
                  <a:srgbClr val="231F20"/>
                </a:solidFill>
              </a:rPr>
              <a:t>navesti i na geografskoj karti pokazati najvažnije rijeke i jezera te </a:t>
            </a:r>
            <a:r>
              <a:rPr lang="hr-HR" sz="2400" b="0" i="0" u="none" strike="noStrike" baseline="0" dirty="0">
                <a:solidFill>
                  <a:srgbClr val="231F20"/>
                </a:solidFill>
              </a:rPr>
              <a:t>objasniti njihovo vrednovanje.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CC1AC81-1455-4B0B-99A3-2F589D0BC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 </a:t>
            </a:r>
          </a:p>
        </p:txBody>
      </p:sp>
    </p:spTree>
    <p:extLst>
      <p:ext uri="{BB962C8B-B14F-4D97-AF65-F5344CB8AC3E}">
        <p14:creationId xmlns:p14="http://schemas.microsoft.com/office/powerpoint/2010/main" val="166948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5F0140B-27B6-47E5-866C-71BFBB4B3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002" y="2935859"/>
            <a:ext cx="8590740" cy="357747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28D3863-4B61-4883-BB2B-89A36DA9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02" y="1658937"/>
            <a:ext cx="859074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55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B50F1AC-2E51-45D7-9B85-F7F82B9C8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3461" y="1319963"/>
            <a:ext cx="4189983" cy="4640570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AF359D7D-487D-411F-BBB7-7C6FF8A60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Geografski položaj i reljef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CCDC23-18E7-4F5B-B867-6500913D6D3A}"/>
              </a:ext>
            </a:extLst>
          </p:cNvPr>
          <p:cNvSpPr txBox="1"/>
          <p:nvPr/>
        </p:nvSpPr>
        <p:spPr>
          <a:xfrm>
            <a:off x="959555" y="2579571"/>
            <a:ext cx="5847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/>
              <a:t>najprostranija regija Europe</a:t>
            </a:r>
          </a:p>
          <a:p>
            <a:endParaRPr lang="hr-HR" sz="2400" dirty="0"/>
          </a:p>
          <a:p>
            <a:r>
              <a:rPr lang="hr-HR" sz="2400" i="1" dirty="0"/>
              <a:t>Potražite na geografskoj karti geografski obuhvat regije. Koje države regije nemaju izlaz na more? Zašto se Crno i Baltičko more nazivaju „zatvorenim” morima? </a:t>
            </a:r>
          </a:p>
          <a:p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/>
              <a:t>povezivanje država Istočne i Zapadne Europe je bez prepreka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/>
              <a:t>poveznica je Europe s Azijom</a:t>
            </a:r>
          </a:p>
        </p:txBody>
      </p:sp>
    </p:spTree>
    <p:extLst>
      <p:ext uri="{BB962C8B-B14F-4D97-AF65-F5344CB8AC3E}">
        <p14:creationId xmlns:p14="http://schemas.microsoft.com/office/powerpoint/2010/main" val="147650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6522C87-9DA3-4F51-A361-76BD3905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30" y="2194137"/>
            <a:ext cx="5429435" cy="436456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hr-HR" sz="5100" i="1" dirty="0"/>
              <a:t>Prisjetite se: Kako se zovu prastare reljefne cjeline koje se nalaze u području regije Istočna Europa?</a:t>
            </a:r>
          </a:p>
          <a:p>
            <a:pPr marL="0" indent="0">
              <a:buNone/>
            </a:pPr>
            <a:r>
              <a:rPr lang="hr-HR" sz="5100" i="1" dirty="0"/>
              <a:t>Kako se zove najveća nizina Europe? Gdje se nalazi? Koje mlade ulančane planine obilježavaju reljef ove regije?</a:t>
            </a:r>
          </a:p>
          <a:p>
            <a:pPr marL="0" indent="0">
              <a:buNone/>
            </a:pPr>
            <a:r>
              <a:rPr lang="hr-HR" sz="5100" i="1" dirty="0"/>
              <a:t>Koje je staro gromadno gorje ujedno i granica Europe i Azije?</a:t>
            </a:r>
          </a:p>
          <a:p>
            <a:pPr marL="0" indent="0">
              <a:buNone/>
            </a:pPr>
            <a:endParaRPr lang="hr-HR" sz="5100" i="1" dirty="0"/>
          </a:p>
          <a:p>
            <a:r>
              <a:rPr lang="hr-HR" sz="5100" b="1" dirty="0"/>
              <a:t>Dijelovi Baltičkog štita</a:t>
            </a:r>
          </a:p>
          <a:p>
            <a:r>
              <a:rPr lang="hr-HR" sz="5100" b="1" dirty="0"/>
              <a:t>Ruska platforma</a:t>
            </a:r>
          </a:p>
          <a:p>
            <a:r>
              <a:rPr lang="hr-HR" sz="5100" b="1" dirty="0"/>
              <a:t>Ukrajinski štit</a:t>
            </a:r>
          </a:p>
          <a:p>
            <a:endParaRPr lang="hr-HR" sz="5100" b="1" dirty="0"/>
          </a:p>
          <a:p>
            <a:r>
              <a:rPr lang="hr-HR" sz="5100" b="1" dirty="0"/>
              <a:t>Istočnoeuropska nizina</a:t>
            </a:r>
          </a:p>
          <a:p>
            <a:pPr marL="0" indent="0">
              <a:buNone/>
            </a:pPr>
            <a:endParaRPr lang="hr-HR" sz="2400" i="1" dirty="0"/>
          </a:p>
          <a:p>
            <a:r>
              <a:rPr lang="hr-HR" sz="5000" b="1" dirty="0"/>
              <a:t>Karpati, Kavkaz i Krimska gora</a:t>
            </a:r>
          </a:p>
          <a:p>
            <a:r>
              <a:rPr lang="hr-HR" sz="5000" b="1" dirty="0"/>
              <a:t>Ural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AC28DE3-E7CA-4091-80EC-247B70D51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5" y="1423269"/>
            <a:ext cx="10515600" cy="770868"/>
          </a:xfrm>
        </p:spPr>
        <p:txBody>
          <a:bodyPr/>
          <a:lstStyle/>
          <a:p>
            <a:r>
              <a:rPr lang="hr-HR" dirty="0"/>
              <a:t>Prevladavaju nizine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A439932-CBFB-4682-9FF5-E4A169D48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379" y="642612"/>
            <a:ext cx="5542844" cy="34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844C87B-BA77-4334-8C20-739709788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2325511"/>
            <a:ext cx="5065889" cy="3805929"/>
          </a:xfrm>
        </p:spPr>
        <p:txBody>
          <a:bodyPr>
            <a:normAutofit lnSpcReduction="10000"/>
          </a:bodyPr>
          <a:lstStyle/>
          <a:p>
            <a:r>
              <a:rPr lang="hr-HR" sz="2400" b="1" dirty="0"/>
              <a:t>40% kontinenta</a:t>
            </a:r>
          </a:p>
          <a:p>
            <a:r>
              <a:rPr lang="hr-HR" sz="2400" b="1" dirty="0"/>
              <a:t>najveći dio ispod 200 m nadmorske visine</a:t>
            </a:r>
          </a:p>
          <a:p>
            <a:r>
              <a:rPr lang="hr-HR" sz="2400" b="1" dirty="0"/>
              <a:t>tragovi ledenog doba</a:t>
            </a:r>
          </a:p>
          <a:p>
            <a:r>
              <a:rPr lang="hr-HR" sz="2400" b="1" dirty="0"/>
              <a:t>presijecaju je uzvisine: </a:t>
            </a:r>
            <a:r>
              <a:rPr lang="hr-HR" sz="2400" b="1" dirty="0" err="1"/>
              <a:t>Timanska</a:t>
            </a:r>
            <a:r>
              <a:rPr lang="hr-HR" sz="2400" b="1" dirty="0"/>
              <a:t>, </a:t>
            </a:r>
            <a:r>
              <a:rPr lang="hr-HR" sz="2400" b="1" dirty="0" err="1"/>
              <a:t>Valdajska</a:t>
            </a:r>
            <a:r>
              <a:rPr lang="hr-HR" sz="2400" b="1" dirty="0"/>
              <a:t>, </a:t>
            </a:r>
            <a:r>
              <a:rPr lang="hr-HR" sz="2400" b="1" dirty="0" err="1"/>
              <a:t>Srednjoruska</a:t>
            </a:r>
            <a:r>
              <a:rPr lang="hr-HR" sz="2400" b="1" dirty="0"/>
              <a:t>, </a:t>
            </a:r>
            <a:r>
              <a:rPr lang="hr-HR" sz="2400" b="1" dirty="0" err="1"/>
              <a:t>Volinsko-podolska</a:t>
            </a:r>
            <a:r>
              <a:rPr lang="hr-HR" sz="2400" b="1" dirty="0"/>
              <a:t> 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sz="2400" i="1" dirty="0"/>
              <a:t>Koje dvije velike rijeke izviru na </a:t>
            </a:r>
            <a:r>
              <a:rPr lang="hr-HR" sz="2400" i="1" dirty="0" err="1"/>
              <a:t>Valdajskoj</a:t>
            </a:r>
            <a:r>
              <a:rPr lang="hr-HR" sz="2400" i="1" dirty="0"/>
              <a:t> uzvisini?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733AC03E-189B-4113-8B0F-386F147F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45" y="1423269"/>
            <a:ext cx="10515600" cy="770868"/>
          </a:xfrm>
        </p:spPr>
        <p:txBody>
          <a:bodyPr/>
          <a:lstStyle/>
          <a:p>
            <a:r>
              <a:rPr lang="hr-HR" dirty="0"/>
              <a:t>Istočnoeuropska nizina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6AF9419-79C7-4359-8E9D-AD2F0B3E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218" y="0"/>
            <a:ext cx="3618182" cy="4403260"/>
          </a:xfrm>
          <a:prstGeom prst="rect">
            <a:avLst/>
          </a:prstGeom>
        </p:spPr>
      </p:pic>
      <p:pic>
        <p:nvPicPr>
          <p:cNvPr id="6" name="Slika 5" descr="Slika na kojoj se prikazuje na otvorenom, voda, stablo, nebo&#10;&#10;Opis je automatski generiran">
            <a:extLst>
              <a:ext uri="{FF2B5EF4-FFF2-40B4-BE49-F238E27FC236}">
                <a16:creationId xmlns:a16="http://schemas.microsoft.com/office/drawing/2014/main" id="{F7E51017-8831-4E2C-9E30-437C79FA6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513" y="4663864"/>
            <a:ext cx="5469108" cy="170666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5EF518B-E3B2-4D3D-B09F-C944FD4E87A1}"/>
              </a:ext>
            </a:extLst>
          </p:cNvPr>
          <p:cNvSpPr txBox="1"/>
          <p:nvPr/>
        </p:nvSpPr>
        <p:spPr>
          <a:xfrm>
            <a:off x="6376663" y="6060368"/>
            <a:ext cx="229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Rijeka Volga</a:t>
            </a:r>
          </a:p>
        </p:txBody>
      </p:sp>
    </p:spTree>
    <p:extLst>
      <p:ext uri="{BB962C8B-B14F-4D97-AF65-F5344CB8AC3E}">
        <p14:creationId xmlns:p14="http://schemas.microsoft.com/office/powerpoint/2010/main" val="3009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69C35EB-3D31-4B51-A0AE-F368C792D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03" y="1391728"/>
            <a:ext cx="9142905" cy="2288975"/>
          </a:xfrm>
        </p:spPr>
        <p:txBody>
          <a:bodyPr/>
          <a:lstStyle/>
          <a:p>
            <a:r>
              <a:rPr lang="hr-HR" sz="2400" b="1" dirty="0"/>
              <a:t>sjeverni dio nizine – rijetko naseljen</a:t>
            </a:r>
          </a:p>
          <a:p>
            <a:r>
              <a:rPr lang="hr-HR" sz="2400" b="1" dirty="0"/>
              <a:t>središnji dio – </a:t>
            </a:r>
            <a:r>
              <a:rPr lang="hr-HR" sz="2400" b="1" dirty="0" err="1"/>
              <a:t>praporni</a:t>
            </a:r>
            <a:r>
              <a:rPr lang="hr-HR" sz="2400" b="1" dirty="0"/>
              <a:t> nanosi (crnica          poljoprivreda i gusta naseljenost)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endParaRPr lang="hr-HR" dirty="0"/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FF22DB7C-85A5-4189-B52C-A7F45C6545EB}"/>
              </a:ext>
            </a:extLst>
          </p:cNvPr>
          <p:cNvCxnSpPr/>
          <p:nvPr/>
        </p:nvCxnSpPr>
        <p:spPr>
          <a:xfrm>
            <a:off x="5616606" y="2014048"/>
            <a:ext cx="5681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id="{E5B0B492-B73C-4275-ABE3-DF61EA6DA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80" y="3011424"/>
            <a:ext cx="6443017" cy="332624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77F075C-C952-4BAA-A518-4EBCD0C08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568" y="5386985"/>
            <a:ext cx="25336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7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4">
            <a:extLst>
              <a:ext uri="{FF2B5EF4-FFF2-40B4-BE49-F238E27FC236}">
                <a16:creationId xmlns:a16="http://schemas.microsoft.com/office/drawing/2014/main" id="{CCE438DB-457F-4C3E-90EE-D3F7B4A5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1047564"/>
            <a:ext cx="6470987" cy="867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2800" dirty="0"/>
              <a:t>Zadatak</a:t>
            </a:r>
            <a:endParaRPr lang="en-US" sz="2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FFAC0F-6EA2-473C-A9FB-06BE2DFFF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369" y="2314808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hr-HR" sz="2000" i="1" dirty="0"/>
              <a:t>Koje su mlade planine prikazane na geografskoj karti? </a:t>
            </a:r>
          </a:p>
          <a:p>
            <a:r>
              <a:rPr lang="hr-HR" sz="2000" dirty="0"/>
              <a:t>Kavkaz, Karpati, Krimska gora.</a:t>
            </a:r>
          </a:p>
          <a:p>
            <a:pPr marL="0" indent="0">
              <a:buNone/>
            </a:pPr>
            <a:r>
              <a:rPr lang="hr-HR" sz="2000" i="1" dirty="0"/>
              <a:t>Potražite u atlasima najviši vrh Kavkaza?</a:t>
            </a:r>
          </a:p>
          <a:p>
            <a:r>
              <a:rPr lang="hr-HR" sz="2000" dirty="0"/>
              <a:t>Elbrus, 5642 m – najviši vrh Europe.</a:t>
            </a:r>
          </a:p>
          <a:p>
            <a:pPr marL="0" indent="0">
              <a:buNone/>
            </a:pPr>
            <a:r>
              <a:rPr lang="hr-HR" sz="2000" i="1" dirty="0"/>
              <a:t>Koje rijeke izviru na Karpatima?</a:t>
            </a:r>
          </a:p>
          <a:p>
            <a:r>
              <a:rPr lang="hr-HR" sz="2000" dirty="0"/>
              <a:t>Prut, Dnjestar.</a:t>
            </a:r>
          </a:p>
          <a:p>
            <a:pPr marL="0" indent="0">
              <a:buNone/>
            </a:pPr>
            <a:r>
              <a:rPr lang="hr-HR" sz="2000" i="1" dirty="0"/>
              <a:t>Imenujte staro gromadno gorje na karti?</a:t>
            </a:r>
          </a:p>
          <a:p>
            <a:r>
              <a:rPr lang="hr-HR" sz="2000" dirty="0"/>
              <a:t>Ural.</a:t>
            </a:r>
          </a:p>
          <a:p>
            <a:pPr marL="0" indent="0">
              <a:buNone/>
            </a:pPr>
            <a:r>
              <a:rPr lang="hr-HR" sz="2000" i="1" dirty="0"/>
              <a:t>Opišite važnost starog gromadnog gorja za gospodarstvo?</a:t>
            </a:r>
          </a:p>
          <a:p>
            <a:r>
              <a:rPr lang="hr-HR" sz="2000" dirty="0"/>
              <a:t>Rude, prometno povezivanje.</a:t>
            </a:r>
            <a:endParaRPr lang="en-US" sz="2000" dirty="0"/>
          </a:p>
        </p:txBody>
      </p:sp>
      <p:pic>
        <p:nvPicPr>
          <p:cNvPr id="7" name="Rezervirano mjesto sadržaja 6" descr="Slika na kojoj se prikazuje karta&#10;&#10;Opis je automatski generiran">
            <a:extLst>
              <a:ext uri="{FF2B5EF4-FFF2-40B4-BE49-F238E27FC236}">
                <a16:creationId xmlns:a16="http://schemas.microsoft.com/office/drawing/2014/main" id="{EA8E694A-2551-4E64-B15A-48122DCC4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B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D7D896B-2E07-48DC-A17B-43AD925EC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7" t="-3282" r="-667" b="3282"/>
          <a:stretch/>
        </p:blipFill>
        <p:spPr>
          <a:xfrm>
            <a:off x="1305019" y="616729"/>
            <a:ext cx="9320393" cy="5278044"/>
          </a:xfrm>
        </p:spPr>
      </p:pic>
    </p:spTree>
    <p:extLst>
      <p:ext uri="{BB962C8B-B14F-4D97-AF65-F5344CB8AC3E}">
        <p14:creationId xmlns:p14="http://schemas.microsoft.com/office/powerpoint/2010/main" val="1040802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3544</TotalTime>
  <Words>655</Words>
  <Application>Microsoft Office PowerPoint</Application>
  <PresentationFormat>Široki zaslon</PresentationFormat>
  <Paragraphs>100</Paragraphs>
  <Slides>19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3" baseType="lpstr">
      <vt:lpstr>Calibri Light</vt:lpstr>
      <vt:lpstr>Arial</vt:lpstr>
      <vt:lpstr>Calibri</vt:lpstr>
      <vt:lpstr>Office Theme</vt:lpstr>
      <vt:lpstr>U prostranoj Istočnoeuropskoj nizini</vt:lpstr>
      <vt:lpstr>Ishodi </vt:lpstr>
      <vt:lpstr>PowerPoint prezentacija</vt:lpstr>
      <vt:lpstr>Geografski položaj i reljef</vt:lpstr>
      <vt:lpstr>Prevladavaju nizine</vt:lpstr>
      <vt:lpstr>Istočnoeuropska nizina</vt:lpstr>
      <vt:lpstr>PowerPoint prezentacija</vt:lpstr>
      <vt:lpstr>Zadatak</vt:lpstr>
      <vt:lpstr>PowerPoint prezentacija</vt:lpstr>
      <vt:lpstr>Zanimljivost</vt:lpstr>
      <vt:lpstr>Klima, rijeke i jezera</vt:lpstr>
      <vt:lpstr>PowerPoint prezentacija</vt:lpstr>
      <vt:lpstr>PowerPoint prezentacija</vt:lpstr>
      <vt:lpstr>Najdulje europske rijeke</vt:lpstr>
      <vt:lpstr>PowerPoint prezentacija</vt:lpstr>
      <vt:lpstr>Jezera </vt:lpstr>
      <vt:lpstr>PowerPoint prezentacija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91</cp:revision>
  <dcterms:created xsi:type="dcterms:W3CDTF">2021-01-04T08:54:24Z</dcterms:created>
  <dcterms:modified xsi:type="dcterms:W3CDTF">2021-07-15T15:04:26Z</dcterms:modified>
</cp:coreProperties>
</file>